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77" r:id="rId4"/>
    <p:sldId id="293" r:id="rId5"/>
    <p:sldId id="260" r:id="rId6"/>
    <p:sldId id="286" r:id="rId7"/>
    <p:sldId id="279" r:id="rId8"/>
    <p:sldId id="280" r:id="rId9"/>
    <p:sldId id="281" r:id="rId10"/>
    <p:sldId id="284" r:id="rId11"/>
    <p:sldId id="282" r:id="rId12"/>
    <p:sldId id="291" r:id="rId13"/>
    <p:sldId id="283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60"/>
  </p:normalViewPr>
  <p:slideViewPr>
    <p:cSldViewPr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92E47-8139-49F0-813F-451EADA5F333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C5AD6-549C-4945-8B43-57246D74E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66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C5AD6-549C-4945-8B43-57246D74E6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8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C5AD6-549C-4945-8B43-57246D74E6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8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C5AD6-549C-4945-8B43-57246D74E6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8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C5AD6-549C-4945-8B43-57246D74E6C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8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C5AD6-549C-4945-8B43-57246D74E6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8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C5AD6-549C-4945-8B43-57246D74E6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8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C5AD6-549C-4945-8B43-57246D74E6C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8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C5AD6-549C-4945-8B43-57246D74E6C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8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C5AD6-549C-4945-8B43-57246D74E6C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8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8F9C-AC03-4514-891F-74DA1F4ED01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5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8F9C-AC03-4514-891F-74DA1F4ED01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1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8F9C-AC03-4514-891F-74DA1F4ED01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87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8F9C-AC03-4514-891F-74DA1F4ED01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6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8F9C-AC03-4514-891F-74DA1F4ED01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2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8F9C-AC03-4514-891F-74DA1F4ED01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2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8F9C-AC03-4514-891F-74DA1F4ED01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51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8F9C-AC03-4514-891F-74DA1F4ED01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0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8F9C-AC03-4514-891F-74DA1F4ED01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93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8F9C-AC03-4514-891F-74DA1F4ED01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4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88F9C-AC03-4514-891F-74DA1F4ED01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7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88F9C-AC03-4514-891F-74DA1F4ED015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B6F53-1D2A-4166-A4BB-C310CB94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9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3.xml"/><Relationship Id="rId4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7887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77887" y="13716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5200" b="1" dirty="0"/>
              <a:t>                                    </a:t>
            </a:r>
            <a:r>
              <a:rPr lang="en-US" sz="5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5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5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5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5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5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en-US" sz="5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5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52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2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endParaRPr lang="en-US" sz="52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3124200"/>
            <a:ext cx="8001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i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 lại câu chuyện trong bài tập đọc “Bài tập làm văn”</a:t>
            </a:r>
            <a:endParaRPr lang="en-US" sz="4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21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6E7AAD6-9772-47C9-89B2-2BDA1DE769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34200"/>
          </a:xfrm>
          <a:prstGeom prst="rect">
            <a:avLst/>
          </a:prstGeom>
        </p:spPr>
      </p:pic>
      <p:sp>
        <p:nvSpPr>
          <p:cNvPr id="59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343400" y="1841916"/>
            <a:ext cx="533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>
                <a:solidFill>
                  <a:srgbClr val="C00000"/>
                </a:solidFill>
                <a:latin typeface="Times New Roman" pitchFamily="18" charset="0"/>
              </a:rPr>
              <a:t>-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itchFamily="18" charset="0"/>
              </a:rPr>
              <a:t>Tìm</a:t>
            </a:r>
            <a:r>
              <a:rPr lang="en-US" sz="40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itchFamily="18" charset="0"/>
              </a:rPr>
              <a:t>hiểu</a:t>
            </a:r>
            <a:r>
              <a:rPr lang="en-US" sz="40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itchFamily="18" charset="0"/>
              </a:rPr>
              <a:t>bài</a:t>
            </a:r>
            <a:endParaRPr lang="en-US" sz="40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990600" y="2844213"/>
            <a:ext cx="10744200" cy="2927971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en-US" b="1" dirty="0">
              <a:solidFill>
                <a:srgbClr val="1A0597"/>
              </a:solidFill>
              <a:latin typeface="Times New Roman" pitchFamily="18" charset="0"/>
            </a:endParaRPr>
          </a:p>
          <a:p>
            <a:pPr algn="l"/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4400" b="1" i="1" dirty="0" err="1">
                <a:solidFill>
                  <a:srgbClr val="C00000"/>
                </a:solidFill>
                <a:latin typeface="Times New Roman" pitchFamily="18" charset="0"/>
              </a:rPr>
              <a:t>Nội</a:t>
            </a:r>
            <a:r>
              <a:rPr lang="en-US" sz="4400" b="1" i="1" dirty="0">
                <a:solidFill>
                  <a:srgbClr val="C00000"/>
                </a:solidFill>
                <a:latin typeface="Times New Roman" pitchFamily="18" charset="0"/>
              </a:rPr>
              <a:t> dung: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Bài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văn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là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những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hồi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tưởng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</a:p>
          <a:p>
            <a:pPr algn="l"/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đẹp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đẽ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của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nhà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văn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Thanh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Tịnh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về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buổi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</a:p>
          <a:p>
            <a:pPr algn="l"/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đầu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tiên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tới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itchFamily="18" charset="0"/>
              </a:rPr>
              <a:t>trường</a:t>
            </a:r>
            <a:r>
              <a:rPr lang="en-US" sz="4400" b="1" i="1" dirty="0">
                <a:solidFill>
                  <a:srgbClr val="0070C0"/>
                </a:solidFill>
                <a:latin typeface="Times New Roman" pitchFamily="18" charset="0"/>
              </a:rPr>
              <a:t>.</a:t>
            </a:r>
          </a:p>
          <a:p>
            <a:pPr algn="l"/>
            <a:endParaRPr lang="en-US" sz="3600" i="1" dirty="0">
              <a:solidFill>
                <a:srgbClr val="0070C0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74314" y="-3081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22BCB84-7998-4927-B06B-4239FCCF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856" y="-20733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ao: 5 Cánh 4">
            <a:hlinkClick r:id="rId4" action="ppaction://hlinksldjump"/>
            <a:extLst>
              <a:ext uri="{FF2B5EF4-FFF2-40B4-BE49-F238E27FC236}">
                <a16:creationId xmlns:a16="http://schemas.microsoft.com/office/drawing/2014/main" id="{09EB2FD6-9344-437F-A009-C87768402510}"/>
              </a:ext>
            </a:extLst>
          </p:cNvPr>
          <p:cNvSpPr/>
          <p:nvPr/>
        </p:nvSpPr>
        <p:spPr>
          <a:xfrm>
            <a:off x="10515600" y="304801"/>
            <a:ext cx="762000" cy="677474"/>
          </a:xfrm>
          <a:prstGeom prst="star5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2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8EB81F5D-FD41-41C3-AB75-E3FE283D01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314" y="-53883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47700" y="943253"/>
            <a:ext cx="495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Học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thuộc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lòng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đoạn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văn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47700" y="1402647"/>
            <a:ext cx="115443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Hướng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dẫn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học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sinh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đọc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diễn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cảm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đoạn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văn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: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đọc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với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giọng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hồi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tưởng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nhẹ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nhàng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đầy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cảm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xúc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;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nhấn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giọng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những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từ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gợi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tả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gợi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cảm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647700" y="2981832"/>
            <a:ext cx="115443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28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rụng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nao</a:t>
            </a:r>
            <a:r>
              <a:rPr lang="en-US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nức</a:t>
            </a:r>
            <a:r>
              <a:rPr lang="vi-VN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mơn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man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nảy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mỉm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đãng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3505200" y="3203082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847290" y="3227327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974314" y="3783497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352800" y="4800600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3886200" y="4252655"/>
            <a:ext cx="224321" cy="320675"/>
            <a:chOff x="8672513" y="3886200"/>
            <a:chExt cx="224321" cy="320675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8744434" y="3895725"/>
              <a:ext cx="152400" cy="3111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8672513" y="3886200"/>
              <a:ext cx="152400" cy="3111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8915400" y="5421596"/>
            <a:ext cx="224321" cy="320675"/>
            <a:chOff x="8672513" y="3886200"/>
            <a:chExt cx="224321" cy="320675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8744434" y="3895725"/>
              <a:ext cx="152400" cy="3111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8672513" y="3886200"/>
              <a:ext cx="152400" cy="3111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/>
          <p:cNvCxnSpPr/>
          <p:nvPr/>
        </p:nvCxnSpPr>
        <p:spPr>
          <a:xfrm flipH="1">
            <a:off x="7772400" y="4822058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676400" y="5429533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 flipH="1">
            <a:off x="6096000" y="3729734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>
            <a:off x="1974314" y="-3081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Sao: 5 Cánh 4">
            <a:hlinkClick r:id="rId4" action="ppaction://hlinksldjump"/>
            <a:extLst>
              <a:ext uri="{FF2B5EF4-FFF2-40B4-BE49-F238E27FC236}">
                <a16:creationId xmlns:a16="http://schemas.microsoft.com/office/drawing/2014/main" id="{E2AE826B-0FAF-468C-A6C2-C116DE393541}"/>
              </a:ext>
            </a:extLst>
          </p:cNvPr>
          <p:cNvSpPr/>
          <p:nvPr/>
        </p:nvSpPr>
        <p:spPr>
          <a:xfrm>
            <a:off x="11353800" y="6135414"/>
            <a:ext cx="685800" cy="6858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1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4026" y="-498968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70034" y="1103087"/>
            <a:ext cx="495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Học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thuộc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lòng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đoạn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văn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19100" y="1614357"/>
            <a:ext cx="11658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</a:rPr>
              <a:t>  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Hướng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dẫn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học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sinh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đọc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diễn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cảm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đoạn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văn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: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đọc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với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giọng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hồi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tưởng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nhẹ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nhàng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đầy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cảm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xúc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;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nhấn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giọng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những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từ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gợi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tả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gợi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cảm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571500" y="3182201"/>
            <a:ext cx="11506199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32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bỡ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ngỡ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nép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i="1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600" b="1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nhìn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bay,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ngập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thèm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vụng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3600" b="1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thầm</a:t>
            </a:r>
            <a:r>
              <a:rPr lang="en-US" sz="3600" b="1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được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rụt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rè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3958543" y="3429000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678621" y="3928444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826999" y="4483639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086600" y="5598544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876551" y="5062332"/>
            <a:ext cx="224321" cy="320675"/>
            <a:chOff x="8672513" y="3886200"/>
            <a:chExt cx="224321" cy="320675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8744434" y="3895725"/>
              <a:ext cx="152400" cy="3111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8672513" y="3886200"/>
              <a:ext cx="152400" cy="3111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4495800" y="6096000"/>
            <a:ext cx="224321" cy="320675"/>
            <a:chOff x="8672513" y="3886200"/>
            <a:chExt cx="224321" cy="320675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8744434" y="3895725"/>
              <a:ext cx="152400" cy="3111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8672513" y="3886200"/>
              <a:ext cx="152400" cy="3111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/>
          <p:cNvCxnSpPr/>
          <p:nvPr/>
        </p:nvCxnSpPr>
        <p:spPr>
          <a:xfrm flipH="1">
            <a:off x="5334000" y="5598544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979399" y="5071857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8081059" y="3382549"/>
            <a:ext cx="152400" cy="3127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8816461" y="3943877"/>
            <a:ext cx="224321" cy="320675"/>
            <a:chOff x="8672513" y="3886200"/>
            <a:chExt cx="224321" cy="320675"/>
          </a:xfrm>
        </p:grpSpPr>
        <p:cxnSp>
          <p:nvCxnSpPr>
            <p:cNvPr id="26" name="Straight Connector 25"/>
            <p:cNvCxnSpPr/>
            <p:nvPr/>
          </p:nvCxnSpPr>
          <p:spPr>
            <a:xfrm flipH="1">
              <a:off x="8744434" y="3895725"/>
              <a:ext cx="152400" cy="3111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8672513" y="3886200"/>
              <a:ext cx="152400" cy="31115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8" name="Title 1"/>
          <p:cNvSpPr txBox="1">
            <a:spLocks/>
          </p:cNvSpPr>
          <p:nvPr/>
        </p:nvSpPr>
        <p:spPr>
          <a:xfrm>
            <a:off x="1974314" y="-3081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Sao: 5 Cánh 2">
            <a:hlinkClick r:id="rId3" action="ppaction://hlinksldjump"/>
            <a:extLst>
              <a:ext uri="{FF2B5EF4-FFF2-40B4-BE49-F238E27FC236}">
                <a16:creationId xmlns:a16="http://schemas.microsoft.com/office/drawing/2014/main" id="{BE63DB71-27E0-4C06-9DFD-AAEF7840F83C}"/>
              </a:ext>
            </a:extLst>
          </p:cNvPr>
          <p:cNvSpPr/>
          <p:nvPr/>
        </p:nvSpPr>
        <p:spPr>
          <a:xfrm>
            <a:off x="11201400" y="381000"/>
            <a:ext cx="609600" cy="453889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7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1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09600" y="1752600"/>
            <a:ext cx="11125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-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Thi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đọc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thuộc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đoạn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văn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(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Cả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lớp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và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GV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nhận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itchFamily="18" charset="0"/>
              </a:rPr>
              <a:t>xét</a:t>
            </a: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</a:rPr>
              <a:t> )</a:t>
            </a:r>
          </a:p>
        </p:txBody>
      </p:sp>
      <p:sp>
        <p:nvSpPr>
          <p:cNvPr id="11" name="WordArt 25"/>
          <p:cNvSpPr>
            <a:spLocks noChangeArrowheads="1" noChangeShapeType="1" noTextEdit="1"/>
          </p:cNvSpPr>
          <p:nvPr/>
        </p:nvSpPr>
        <p:spPr bwMode="auto">
          <a:xfrm>
            <a:off x="3581400" y="3515205"/>
            <a:ext cx="5276850" cy="847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vi-VN" sz="60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Thi đọc thuộc lòng</a:t>
            </a:r>
            <a:endParaRPr lang="en-US" sz="6000" b="1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grpSp>
        <p:nvGrpSpPr>
          <p:cNvPr id="12" name="Group 34"/>
          <p:cNvGrpSpPr>
            <a:grpSpLocks/>
          </p:cNvGrpSpPr>
          <p:nvPr/>
        </p:nvGrpSpPr>
        <p:grpSpPr bwMode="auto">
          <a:xfrm>
            <a:off x="1509461" y="4188780"/>
            <a:ext cx="2900363" cy="2706689"/>
            <a:chOff x="1920" y="1440"/>
            <a:chExt cx="1827" cy="1705"/>
          </a:xfrm>
        </p:grpSpPr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1920" y="1440"/>
              <a:ext cx="1827" cy="1705"/>
              <a:chOff x="1872" y="1824"/>
              <a:chExt cx="2014" cy="1821"/>
            </a:xfrm>
          </p:grpSpPr>
          <p:sp>
            <p:nvSpPr>
              <p:cNvPr id="15" name="AutoShape 36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AutoShape 37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AutoShape 38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Oval 41"/>
              <p:cNvSpPr>
                <a:spLocks noChangeArrowheads="1"/>
              </p:cNvSpPr>
              <p:nvPr/>
            </p:nvSpPr>
            <p:spPr bwMode="gray">
              <a:xfrm>
                <a:off x="2254" y="2457"/>
                <a:ext cx="180" cy="34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Oval 42">
                <a:hlinkClick r:id="rId3" action="ppaction://hlinksldjump"/>
              </p:cNvPr>
              <p:cNvSpPr>
                <a:spLocks noChangeArrowheads="1"/>
              </p:cNvSpPr>
              <p:nvPr/>
            </p:nvSpPr>
            <p:spPr bwMode="gray">
              <a:xfrm>
                <a:off x="2254" y="2457"/>
                <a:ext cx="180" cy="349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Oval 43"/>
              <p:cNvSpPr>
                <a:spLocks noChangeArrowheads="1"/>
              </p:cNvSpPr>
              <p:nvPr/>
            </p:nvSpPr>
            <p:spPr bwMode="gray">
              <a:xfrm>
                <a:off x="2337" y="2457"/>
                <a:ext cx="1096" cy="34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Oval 44"/>
              <p:cNvSpPr>
                <a:spLocks noChangeArrowheads="1"/>
              </p:cNvSpPr>
              <p:nvPr/>
            </p:nvSpPr>
            <p:spPr bwMode="gray">
              <a:xfrm>
                <a:off x="2337" y="2457"/>
                <a:ext cx="1096" cy="349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4" name="Text Box 45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2334" y="1969"/>
              <a:ext cx="969" cy="3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algn="l" defTabSz="957263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479425" algn="l" defTabSz="957263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957263" algn="l" defTabSz="957263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436688" algn="l" defTabSz="957263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1916113" algn="l" defTabSz="957263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/>
              <a:r>
                <a:rPr lang="en-US" sz="3200" b="1" dirty="0">
                  <a:latin typeface="Times New Roman" pitchFamily="18" charset="0"/>
                </a:rPr>
                <a:t> </a:t>
              </a:r>
              <a:r>
                <a:rPr lang="en-US" sz="3200" b="1" dirty="0" err="1">
                  <a:latin typeface="Times New Roman" pitchFamily="18" charset="0"/>
                  <a:hlinkClick r:id="rId4" action="ppaction://hlinksldjump"/>
                </a:rPr>
                <a:t>Đoạn</a:t>
              </a:r>
              <a:r>
                <a:rPr lang="en-US" sz="3200" b="1" dirty="0">
                  <a:latin typeface="Times New Roman" pitchFamily="18" charset="0"/>
                </a:rPr>
                <a:t> 1</a:t>
              </a:r>
            </a:p>
          </p:txBody>
        </p:sp>
      </p:grpSp>
      <p:grpSp>
        <p:nvGrpSpPr>
          <p:cNvPr id="24" name="Group 46"/>
          <p:cNvGrpSpPr>
            <a:grpSpLocks/>
          </p:cNvGrpSpPr>
          <p:nvPr/>
        </p:nvGrpSpPr>
        <p:grpSpPr bwMode="auto">
          <a:xfrm>
            <a:off x="4457539" y="4165204"/>
            <a:ext cx="2900363" cy="2706688"/>
            <a:chOff x="1920" y="1440"/>
            <a:chExt cx="1827" cy="1705"/>
          </a:xfrm>
        </p:grpSpPr>
        <p:grpSp>
          <p:nvGrpSpPr>
            <p:cNvPr id="25" name="Group 47"/>
            <p:cNvGrpSpPr>
              <a:grpSpLocks/>
            </p:cNvGrpSpPr>
            <p:nvPr/>
          </p:nvGrpSpPr>
          <p:grpSpPr bwMode="auto">
            <a:xfrm>
              <a:off x="1920" y="1440"/>
              <a:ext cx="1827" cy="1705"/>
              <a:chOff x="1872" y="1824"/>
              <a:chExt cx="2014" cy="1821"/>
            </a:xfrm>
          </p:grpSpPr>
          <p:sp>
            <p:nvSpPr>
              <p:cNvPr id="27" name="AutoShape 48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AutoShape 49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AutoShape 50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51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Oval 52">
                <a:hlinkClick r:id="rId5" action="ppaction://hlinksldjump"/>
              </p:cNvPr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53"/>
              <p:cNvSpPr>
                <a:spLocks noChangeArrowheads="1"/>
              </p:cNvSpPr>
              <p:nvPr/>
            </p:nvSpPr>
            <p:spPr bwMode="gray">
              <a:xfrm>
                <a:off x="2254" y="2457"/>
                <a:ext cx="180" cy="34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3" name="Oval 54"/>
              <p:cNvSpPr>
                <a:spLocks noChangeArrowheads="1"/>
              </p:cNvSpPr>
              <p:nvPr/>
            </p:nvSpPr>
            <p:spPr bwMode="gray">
              <a:xfrm>
                <a:off x="2254" y="2457"/>
                <a:ext cx="180" cy="349"/>
              </a:xfrm>
              <a:prstGeom prst="ellipse">
                <a:avLst/>
              </a:prstGeom>
              <a:gradFill rotWithShape="1">
                <a:gsLst>
                  <a:gs pos="0">
                    <a:srgbClr val="FFCC00">
                      <a:gamma/>
                      <a:shade val="0"/>
                      <a:invGamma/>
                    </a:srgbClr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4" name="Oval 55"/>
              <p:cNvSpPr>
                <a:spLocks noChangeArrowheads="1"/>
              </p:cNvSpPr>
              <p:nvPr/>
            </p:nvSpPr>
            <p:spPr bwMode="gray">
              <a:xfrm>
                <a:off x="2337" y="2457"/>
                <a:ext cx="1096" cy="34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" name="Text Box 57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gray">
            <a:xfrm>
              <a:off x="2334" y="1969"/>
              <a:ext cx="969" cy="3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algn="l" defTabSz="957263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479425" algn="l" defTabSz="957263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957263" algn="l" defTabSz="957263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436688" algn="l" defTabSz="957263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1916113" algn="l" defTabSz="957263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/>
              <a:r>
                <a:rPr lang="en-US" sz="3200" b="1" dirty="0">
                  <a:latin typeface="Times New Roman" pitchFamily="18" charset="0"/>
                </a:rPr>
                <a:t> </a:t>
              </a:r>
              <a:r>
                <a:rPr lang="en-US" sz="3200" b="1" dirty="0" err="1">
                  <a:latin typeface="Times New Roman" pitchFamily="18" charset="0"/>
                </a:rPr>
                <a:t>Đoạn</a:t>
              </a:r>
              <a:r>
                <a:rPr lang="en-US" sz="3200" b="1" dirty="0">
                  <a:latin typeface="Times New Roman" pitchFamily="18" charset="0"/>
                </a:rPr>
                <a:t> 2</a:t>
              </a:r>
            </a:p>
          </p:txBody>
        </p:sp>
      </p:grpSp>
      <p:grpSp>
        <p:nvGrpSpPr>
          <p:cNvPr id="35" name="Group 58"/>
          <p:cNvGrpSpPr>
            <a:grpSpLocks/>
          </p:cNvGrpSpPr>
          <p:nvPr/>
        </p:nvGrpSpPr>
        <p:grpSpPr bwMode="auto">
          <a:xfrm>
            <a:off x="7437991" y="4159210"/>
            <a:ext cx="2900362" cy="2706688"/>
            <a:chOff x="1920" y="1440"/>
            <a:chExt cx="1827" cy="1705"/>
          </a:xfrm>
        </p:grpSpPr>
        <p:grpSp>
          <p:nvGrpSpPr>
            <p:cNvPr id="36" name="Group 59"/>
            <p:cNvGrpSpPr>
              <a:grpSpLocks/>
            </p:cNvGrpSpPr>
            <p:nvPr/>
          </p:nvGrpSpPr>
          <p:grpSpPr bwMode="auto">
            <a:xfrm>
              <a:off x="1920" y="1440"/>
              <a:ext cx="1827" cy="1705"/>
              <a:chOff x="1872" y="1824"/>
              <a:chExt cx="2014" cy="1821"/>
            </a:xfrm>
          </p:grpSpPr>
          <p:sp>
            <p:nvSpPr>
              <p:cNvPr id="38" name="AutoShape 60"/>
              <p:cNvSpPr>
                <a:spLocks noChangeArrowheads="1"/>
              </p:cNvSpPr>
              <p:nvPr/>
            </p:nvSpPr>
            <p:spPr bwMode="gray">
              <a:xfrm rot="16200000" flipH="1">
                <a:off x="1820" y="2528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AutoShape 61"/>
              <p:cNvSpPr>
                <a:spLocks noChangeArrowheads="1"/>
              </p:cNvSpPr>
              <p:nvPr/>
            </p:nvSpPr>
            <p:spPr bwMode="gray">
              <a:xfrm rot="5400000" flipH="1">
                <a:off x="3628" y="2494"/>
                <a:ext cx="309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AutoShape 62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Oval 63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Oval 64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63529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63529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Oval 65"/>
              <p:cNvSpPr>
                <a:spLocks noChangeArrowheads="1"/>
              </p:cNvSpPr>
              <p:nvPr/>
            </p:nvSpPr>
            <p:spPr bwMode="gray">
              <a:xfrm>
                <a:off x="2254" y="2457"/>
                <a:ext cx="180" cy="34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" name="Oval 67"/>
              <p:cNvSpPr>
                <a:spLocks noChangeArrowheads="1"/>
              </p:cNvSpPr>
              <p:nvPr/>
            </p:nvSpPr>
            <p:spPr bwMode="gray">
              <a:xfrm>
                <a:off x="2337" y="2457"/>
                <a:ext cx="1096" cy="349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5" name="Oval 68"/>
              <p:cNvSpPr>
                <a:spLocks noChangeArrowheads="1"/>
              </p:cNvSpPr>
              <p:nvPr/>
            </p:nvSpPr>
            <p:spPr bwMode="gray">
              <a:xfrm>
                <a:off x="2337" y="2457"/>
                <a:ext cx="1096" cy="349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CC00">
                      <a:gamma/>
                      <a:shade val="48627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37" name="Text Box 69"/>
            <p:cNvSpPr txBox="1">
              <a:spLocks noChangeArrowheads="1"/>
            </p:cNvSpPr>
            <p:nvPr/>
          </p:nvSpPr>
          <p:spPr bwMode="gray">
            <a:xfrm>
              <a:off x="2332" y="1969"/>
              <a:ext cx="969" cy="3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algn="l" defTabSz="957263"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479425" algn="l" defTabSz="957263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957263" algn="l" defTabSz="957263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436688" algn="l" defTabSz="957263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1916113" algn="l" defTabSz="957263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0" hangingPunct="0"/>
              <a:r>
                <a:rPr lang="en-US" sz="3200" b="1" dirty="0">
                  <a:solidFill>
                    <a:schemeClr val="bg1"/>
                  </a:solidFill>
                  <a:latin typeface="Times New Roman" pitchFamily="18" charset="0"/>
                </a:rPr>
                <a:t>  </a:t>
              </a:r>
              <a:r>
                <a:rPr lang="en-US" sz="3200" b="1" dirty="0">
                  <a:latin typeface="Times New Roman" pitchFamily="18" charset="0"/>
                  <a:hlinkClick r:id="rId6" action="ppaction://hlinksldjump"/>
                </a:rPr>
                <a:t>Đoạn3</a:t>
              </a:r>
              <a:endParaRPr lang="en-US" sz="3200" b="1" dirty="0">
                <a:latin typeface="Times New Roman" pitchFamily="18" charset="0"/>
              </a:endParaRPr>
            </a:p>
          </p:txBody>
        </p:sp>
      </p:grpSp>
      <p:sp>
        <p:nvSpPr>
          <p:cNvPr id="46" name="Title 1"/>
          <p:cNvSpPr txBox="1">
            <a:spLocks/>
          </p:cNvSpPr>
          <p:nvPr/>
        </p:nvSpPr>
        <p:spPr>
          <a:xfrm>
            <a:off x="1974314" y="-3081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179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13" descr="Paper bag">
            <a:extLst>
              <a:ext uri="{FF2B5EF4-FFF2-40B4-BE49-F238E27FC236}">
                <a16:creationId xmlns:a16="http://schemas.microsoft.com/office/drawing/2014/main" id="{673766D1-92CD-4A71-AF55-C3FDEACA401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47950" y="2905125"/>
            <a:ext cx="68961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 chúc sức khoẻ thầy cô và các em</a:t>
            </a:r>
          </a:p>
        </p:txBody>
      </p:sp>
      <p:pic>
        <p:nvPicPr>
          <p:cNvPr id="45059" name="Picture 14" descr="BALLOON3">
            <a:extLst>
              <a:ext uri="{FF2B5EF4-FFF2-40B4-BE49-F238E27FC236}">
                <a16:creationId xmlns:a16="http://schemas.microsoft.com/office/drawing/2014/main" id="{19C76DD7-BD3B-4DB7-9195-1C0D4D58D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988" y="1676400"/>
            <a:ext cx="187801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0" name="Picture 15" descr="BALLOON3">
            <a:extLst>
              <a:ext uri="{FF2B5EF4-FFF2-40B4-BE49-F238E27FC236}">
                <a16:creationId xmlns:a16="http://schemas.microsoft.com/office/drawing/2014/main" id="{F8B41860-6634-4AFA-84B4-6065DA3A9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600200"/>
            <a:ext cx="187801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16" descr="BALLOON3">
            <a:extLst>
              <a:ext uri="{FF2B5EF4-FFF2-40B4-BE49-F238E27FC236}">
                <a16:creationId xmlns:a16="http://schemas.microsoft.com/office/drawing/2014/main" id="{1CDA83B8-AB20-4238-96D5-EA6A1FD6D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0"/>
            <a:ext cx="187801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2" name="Picture 18" descr="divider_flower">
            <a:extLst>
              <a:ext uri="{FF2B5EF4-FFF2-40B4-BE49-F238E27FC236}">
                <a16:creationId xmlns:a16="http://schemas.microsoft.com/office/drawing/2014/main" id="{419B1690-23A8-4F03-907B-3816EDB80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105400"/>
            <a:ext cx="7162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FF0B02-6492-404B-8F51-AFBE26645D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51516"/>
            <a:ext cx="12268200" cy="7059785"/>
          </a:xfrm>
          <a:prstGeom prst="rect">
            <a:avLst/>
          </a:prstGeom>
        </p:spPr>
      </p:pic>
      <p:pic>
        <p:nvPicPr>
          <p:cNvPr id="5" name="Picture 11" descr="tOI DI HOC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855" y="1774980"/>
            <a:ext cx="5826089" cy="4431579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6"/>
          <p:cNvSpPr txBox="1">
            <a:spLocks/>
          </p:cNvSpPr>
          <p:nvPr/>
        </p:nvSpPr>
        <p:spPr>
          <a:xfrm>
            <a:off x="2114549" y="968655"/>
            <a:ext cx="8229600" cy="565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4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47849" y="-48616"/>
            <a:ext cx="84963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2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tư ngày 13 tháng 10 năm 2021</a:t>
            </a:r>
          </a:p>
          <a:p>
            <a:pPr algn="ctr"/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5319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D23482A-C66E-4627-B16C-FFAD0E4090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679" y="302566"/>
            <a:ext cx="7774057" cy="1167317"/>
          </a:xfrm>
        </p:spPr>
        <p:txBody>
          <a:bodyPr>
            <a:noAutofit/>
          </a:bodyPr>
          <a:lstStyle/>
          <a:p>
            <a:r>
              <a:rPr lang="en-US" sz="36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426216" y="1603356"/>
            <a:ext cx="21584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vi-VN" sz="3600" b="1" i="1">
                <a:solidFill>
                  <a:srgbClr val="0070C0"/>
                </a:solidFill>
                <a:latin typeface="Times New Roman" pitchFamily="18" charset="0"/>
              </a:rPr>
              <a:t>Luyện đọc</a:t>
            </a:r>
            <a:endParaRPr lang="en-US" sz="3600" b="1" i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27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365439" y="1609602"/>
            <a:ext cx="304197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vi-VN" sz="3600" b="1" i="1">
                <a:solidFill>
                  <a:srgbClr val="0070C0"/>
                </a:solidFill>
                <a:latin typeface="Times New Roman" pitchFamily="18" charset="0"/>
              </a:rPr>
              <a:t>Tìm hiểu bài</a:t>
            </a:r>
            <a:endParaRPr lang="en-US" sz="3600" b="1" i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30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019209" y="4496978"/>
            <a:ext cx="95134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*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Bài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chia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làm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3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đoạn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(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mỗi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lần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xuống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dòng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là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1 </a:t>
            </a:r>
            <a:r>
              <a:rPr lang="en-US" sz="3200" b="1" i="1" dirty="0" err="1">
                <a:solidFill>
                  <a:srgbClr val="00B050"/>
                </a:solidFill>
                <a:latin typeface="Times New Roman" pitchFamily="18" charset="0"/>
              </a:rPr>
              <a:t>đoạn</a:t>
            </a:r>
            <a:r>
              <a:rPr lang="en-US" sz="3200" b="1" i="1" dirty="0">
                <a:solidFill>
                  <a:srgbClr val="00B050"/>
                </a:solidFill>
                <a:latin typeface="Times New Roman" pitchFamily="18" charset="0"/>
              </a:rPr>
              <a:t> )</a:t>
            </a:r>
          </a:p>
        </p:txBody>
      </p:sp>
      <p:sp>
        <p:nvSpPr>
          <p:cNvPr id="31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645612" y="5089360"/>
            <a:ext cx="888700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*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Bài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này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đọc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với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giọng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nhẹ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nhàng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tình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cảm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.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Chú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ý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ngắt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nghỉ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hơi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giữa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các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cụm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7030A0"/>
                </a:solidFill>
                <a:latin typeface="Times New Roman" pitchFamily="18" charset="0"/>
              </a:rPr>
              <a:t>từ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974314" y="-3081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544903" y="590719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 - 51</a:t>
            </a:r>
          </a:p>
        </p:txBody>
      </p:sp>
      <p:cxnSp>
        <p:nvCxnSpPr>
          <p:cNvPr id="4" name="Đường nối Thẳng 3">
            <a:extLst>
              <a:ext uri="{FF2B5EF4-FFF2-40B4-BE49-F238E27FC236}">
                <a16:creationId xmlns:a16="http://schemas.microsoft.com/office/drawing/2014/main" id="{00F14388-64DA-4C87-9FE2-911E7BD244EF}"/>
              </a:ext>
            </a:extLst>
          </p:cNvPr>
          <p:cNvCxnSpPr>
            <a:cxnSpLocks/>
          </p:cNvCxnSpPr>
          <p:nvPr/>
        </p:nvCxnSpPr>
        <p:spPr>
          <a:xfrm>
            <a:off x="5716888" y="1965982"/>
            <a:ext cx="0" cy="245361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 Box 6">
            <a:hlinkClick r:id="" action="ppaction://noaction"/>
            <a:extLst>
              <a:ext uri="{FF2B5EF4-FFF2-40B4-BE49-F238E27FC236}">
                <a16:creationId xmlns:a16="http://schemas.microsoft.com/office/drawing/2014/main" id="{51929583-D5DB-4770-B391-0BCCCEC19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311796"/>
            <a:ext cx="52104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vi-VN" sz="3200" b="1" i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- nao nức, mơn man </a:t>
            </a:r>
            <a:endParaRPr lang="en-US" sz="3200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id="{36036041-382B-4DA7-B506-A745D5B0B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137" y="2793912"/>
            <a:ext cx="522423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i="1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US" sz="3200" b="1" i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trường, nảy nở </a:t>
            </a:r>
            <a:endParaRPr lang="en-US" sz="3200" b="1" i="1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7B0BFD1B-84FA-4DA6-B875-484DE17DB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234" y="3320782"/>
            <a:ext cx="5224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quang đãng, bỡ ngỡ</a:t>
            </a:r>
            <a:endParaRPr lang="en-US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4">
            <a:extLst>
              <a:ext uri="{FF2B5EF4-FFF2-40B4-BE49-F238E27FC236}">
                <a16:creationId xmlns:a16="http://schemas.microsoft.com/office/drawing/2014/main" id="{B33C52D3-D1DE-403B-98AD-81500B204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0234" y="3788703"/>
            <a:ext cx="52242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ngập ngừng, rụt rè</a:t>
            </a:r>
            <a:endParaRPr lang="en-US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8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15" grpId="0"/>
      <p:bldP spid="17" grpId="0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1BD1BFCF-807A-4CBA-AC07-D17B532AF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34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3158364"/>
            <a:ext cx="1051559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nảy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mỉm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bầu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quang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đãng</a:t>
            </a:r>
            <a:r>
              <a:rPr lang="en-US" sz="4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633292" y="4101548"/>
            <a:ext cx="152400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5-Point Star 1">
            <a:hlinkClick r:id="rId3" action="ppaction://hlinksldjump"/>
          </p:cNvPr>
          <p:cNvSpPr/>
          <p:nvPr/>
        </p:nvSpPr>
        <p:spPr>
          <a:xfrm>
            <a:off x="10195891" y="64008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966291" y="-11595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933812" y="-102795"/>
            <a:ext cx="8229600" cy="558338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4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4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9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865244" y="1831993"/>
            <a:ext cx="393853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</a:rPr>
              <a:t>- </a:t>
            </a:r>
            <a:r>
              <a:rPr lang="en-US" sz="4000" b="1" i="1" dirty="0" err="1">
                <a:solidFill>
                  <a:srgbClr val="C00000"/>
                </a:solidFill>
                <a:latin typeface="Times New Roman" pitchFamily="18" charset="0"/>
              </a:rPr>
              <a:t>Luyện</a:t>
            </a:r>
            <a:r>
              <a:rPr lang="en-US" sz="40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itchFamily="18" charset="0"/>
              </a:rPr>
              <a:t>đọc</a:t>
            </a:r>
            <a:endParaRPr lang="en-US" sz="40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4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042411" y="2437418"/>
            <a:ext cx="2133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</a:rPr>
              <a:t>Câu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</a:rPr>
              <a:t>: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829800" y="4101548"/>
            <a:ext cx="152400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908704" y="4761596"/>
            <a:ext cx="152400" cy="304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cxnSpLocks/>
          </p:cNvCxnSpPr>
          <p:nvPr/>
        </p:nvCxnSpPr>
        <p:spPr>
          <a:xfrm>
            <a:off x="2438400" y="5867400"/>
            <a:ext cx="26495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4785692" y="4520022"/>
            <a:ext cx="1524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51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6087DBD5-658B-4B46-AC23-23E6BB9679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2" y="271780"/>
            <a:ext cx="1219200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942" y="-36200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658297" y="3042106"/>
            <a:ext cx="37205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9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747147" y="1351563"/>
            <a:ext cx="26305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-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</a:rPr>
              <a:t>Luyện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</a:rPr>
              <a:t>đọc</a:t>
            </a:r>
            <a:endParaRPr lang="en-US" sz="36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2040730" y="2479878"/>
            <a:ext cx="29556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mơn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man  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 Box 11"/>
          <p:cNvSpPr txBox="1">
            <a:spLocks noChangeArrowheads="1"/>
          </p:cNvSpPr>
          <p:nvPr/>
        </p:nvSpPr>
        <p:spPr bwMode="auto">
          <a:xfrm>
            <a:off x="2190111" y="5505359"/>
            <a:ext cx="2362200" cy="584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bỡ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ngỡ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Text Box 11"/>
          <p:cNvSpPr txBox="1">
            <a:spLocks noChangeArrowheads="1"/>
          </p:cNvSpPr>
          <p:nvPr/>
        </p:nvSpPr>
        <p:spPr bwMode="auto">
          <a:xfrm>
            <a:off x="1928596" y="6120910"/>
            <a:ext cx="2667000" cy="584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- rụt</a:t>
            </a:r>
            <a:r>
              <a:rPr lang="vi-VN" sz="32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rè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930689" y="1972328"/>
            <a:ext cx="1333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+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Từ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841048" y="1878425"/>
            <a:ext cx="0" cy="18593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841048" y="4280794"/>
            <a:ext cx="323794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715617" y="2466352"/>
            <a:ext cx="2209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4996413" y="2502354"/>
            <a:ext cx="299319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4940091" y="5477949"/>
            <a:ext cx="34288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Thèm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vụng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4996413" y="6090134"/>
            <a:ext cx="22929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Rụt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rè</a:t>
            </a:r>
            <a:r>
              <a:rPr lang="en-US" sz="3200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7552153" y="4289644"/>
            <a:ext cx="495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endParaRPr lang="en-US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7806745" y="5491654"/>
            <a:ext cx="42634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thầm</a:t>
            </a:r>
            <a:endParaRPr lang="en-US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4"/>
          <p:cNvSpPr txBox="1">
            <a:spLocks noChangeArrowheads="1"/>
          </p:cNvSpPr>
          <p:nvPr/>
        </p:nvSpPr>
        <p:spPr bwMode="auto">
          <a:xfrm>
            <a:off x="7142922" y="6120911"/>
            <a:ext cx="335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Nhút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nhát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sệt</a:t>
            </a:r>
            <a:endParaRPr lang="en-US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4933709" y="3104392"/>
            <a:ext cx="727654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452745" y="3868928"/>
            <a:ext cx="2209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4847554" y="5398332"/>
            <a:ext cx="6505" cy="12150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9"/>
          <p:cNvSpPr txBox="1">
            <a:spLocks noChangeArrowheads="1"/>
          </p:cNvSpPr>
          <p:nvPr/>
        </p:nvSpPr>
        <p:spPr bwMode="auto">
          <a:xfrm>
            <a:off x="517718" y="4954729"/>
            <a:ext cx="2209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4854058" y="4264633"/>
            <a:ext cx="0" cy="6900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>
            <a:off x="1974573" y="-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7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110578" y="1979150"/>
            <a:ext cx="24415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+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Từ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</a:rPr>
              <a:t>ngữ</a:t>
            </a:r>
            <a:endParaRPr lang="en-US" sz="32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8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914240" y="1358825"/>
            <a:ext cx="41163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</a:rPr>
              <a:t>-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</a:rPr>
              <a:t>Tìm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</a:rPr>
              <a:t>hiểu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C00000"/>
                </a:solidFill>
                <a:latin typeface="Times New Roman" pitchFamily="18" charset="0"/>
              </a:rPr>
              <a:t>bài</a:t>
            </a:r>
            <a:r>
              <a:rPr lang="en-US" sz="3600" b="1" i="1" dirty="0">
                <a:solidFill>
                  <a:srgbClr val="C0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3" name="Sao: 5 Cánh 2">
            <a:hlinkClick r:id="rId4" action="ppaction://hlinksldjump"/>
            <a:extLst>
              <a:ext uri="{FF2B5EF4-FFF2-40B4-BE49-F238E27FC236}">
                <a16:creationId xmlns:a16="http://schemas.microsoft.com/office/drawing/2014/main" id="{00EB7ABE-8555-4245-A12F-B15D16B485D0}"/>
              </a:ext>
            </a:extLst>
          </p:cNvPr>
          <p:cNvSpPr/>
          <p:nvPr/>
        </p:nvSpPr>
        <p:spPr>
          <a:xfrm>
            <a:off x="10896600" y="218239"/>
            <a:ext cx="914400" cy="838200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5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1" grpId="0"/>
      <p:bldP spid="63" grpId="0" animBg="1"/>
      <p:bldP spid="80" grpId="0" animBg="1"/>
      <p:bldP spid="41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50" grpId="0"/>
      <p:bldP spid="51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5-Point Star 4">
            <a:hlinkClick r:id="rId3" action="ppaction://hlinksldjump"/>
          </p:cNvPr>
          <p:cNvSpPr/>
          <p:nvPr/>
        </p:nvSpPr>
        <p:spPr>
          <a:xfrm>
            <a:off x="11353800" y="228600"/>
            <a:ext cx="632791" cy="838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338115B-8B6F-428F-99C0-460187FE12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34200"/>
          </a:xfrm>
          <a:prstGeom prst="rect">
            <a:avLst/>
          </a:prstGeom>
        </p:spPr>
      </p:pic>
      <p:sp>
        <p:nvSpPr>
          <p:cNvPr id="59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572000" y="1371504"/>
            <a:ext cx="4191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</a:rPr>
              <a:t>Tìm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</a:rPr>
              <a:t>hiểu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</a:rPr>
              <a:t>bài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2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38200" y="2019107"/>
            <a:ext cx="5029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- HS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đọc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thầm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đoạn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1:</a:t>
            </a:r>
          </a:p>
        </p:txBody>
      </p:sp>
      <p:sp>
        <p:nvSpPr>
          <p:cNvPr id="23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38200" y="2819400"/>
            <a:ext cx="11353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</a:rPr>
              <a:t> 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Điều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gì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gợi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tác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giả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nhớ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những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kỷ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niệm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của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buổi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tựu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</a:rPr>
              <a:t>trường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24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977674" y="4039716"/>
            <a:ext cx="99822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</a:rPr>
              <a:t>      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Lá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ngoài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đường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rụng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nhiều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vào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cuối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thu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làm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tác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giả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nao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nức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nhớ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những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kỷ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niệm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của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buổi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tựu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</a:rPr>
              <a:t>trường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74314" y="-3081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Right Arrow 8"/>
          <p:cNvSpPr/>
          <p:nvPr/>
        </p:nvSpPr>
        <p:spPr>
          <a:xfrm>
            <a:off x="1215887" y="4363050"/>
            <a:ext cx="308113" cy="152399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B379696-3BC1-4AB6-9A93-F83B91D79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856" y="-20733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120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D99E99F-9C24-42F8-AD03-EF343CB246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34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</p:pic>
      <p:sp>
        <p:nvSpPr>
          <p:cNvPr id="59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419600" y="1286805"/>
            <a:ext cx="4114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</a:rPr>
              <a:t>Tìm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</a:rPr>
              <a:t>hiểu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</a:rPr>
              <a:t>bài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470452" y="2775615"/>
            <a:ext cx="10515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844826" y="3955095"/>
            <a:ext cx="976685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cậu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bỡ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ngỡ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Right Arrow 8"/>
          <p:cNvSpPr/>
          <p:nvPr/>
        </p:nvSpPr>
        <p:spPr>
          <a:xfrm>
            <a:off x="1066800" y="4207855"/>
            <a:ext cx="308113" cy="152399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74314" y="-3081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57200" y="2080592"/>
            <a:ext cx="10515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- HS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đọc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thầm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đoạn</a:t>
            </a:r>
            <a:r>
              <a:rPr lang="en-US" sz="3600" b="1">
                <a:solidFill>
                  <a:srgbClr val="00B050"/>
                </a:solidFill>
                <a:latin typeface="Times New Roman" pitchFamily="18" charset="0"/>
              </a:rPr>
              <a:t> 2:(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Thảo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luận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nhóm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đôi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2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phút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844164B-5A81-4B61-B169-3E24D06DA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452" y="-2601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31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B9A266FD-240E-4501-8579-A5D75B40C4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34200"/>
          </a:xfrm>
          <a:prstGeom prst="rect">
            <a:avLst/>
          </a:prstGeom>
        </p:spPr>
      </p:pic>
      <p:sp>
        <p:nvSpPr>
          <p:cNvPr id="59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648200" y="1271805"/>
            <a:ext cx="4495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</a:rPr>
              <a:t>Tìm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</a:rPr>
              <a:t>hiểu</a:t>
            </a:r>
            <a:r>
              <a:rPr lang="en-US" sz="40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itchFamily="18" charset="0"/>
              </a:rPr>
              <a:t>bài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2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90998" y="1840768"/>
            <a:ext cx="9372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- HS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đọc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thầm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</a:rPr>
              <a:t>đoạn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</a:rPr>
              <a:t> 3:( )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45499" y="2330620"/>
            <a:ext cx="1150100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bỡ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ngỡ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đám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tựu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790401" y="3386558"/>
            <a:ext cx="1122885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Bỡ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ngỡ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nép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endParaRPr lang="en-US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dám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quãng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ngập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e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Thèm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vụng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dạn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i="1" dirty="0">
                <a:solidFill>
                  <a:srgbClr val="0070C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74314" y="-3081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810750" y="3723456"/>
            <a:ext cx="308113" cy="152399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DB711AC-486D-46AE-B69C-074573609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3998" y="-2576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5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50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743</Words>
  <Application>Microsoft Office PowerPoint</Application>
  <PresentationFormat>Widescreen</PresentationFormat>
  <Paragraphs>101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 </vt:lpstr>
      <vt:lpstr>PowerPoint Presentation</vt:lpstr>
      <vt:lpstr>Tập đọc Nhớ lại buổi đầu đi học </vt:lpstr>
      <vt:lpstr>  Tập đọc Nhớ lại buổi đầu đi học</vt:lpstr>
      <vt:lpstr>  Tập đọc Nhớ lại buổi đầu đi học </vt:lpstr>
      <vt:lpstr>PowerPoint Presentation</vt:lpstr>
      <vt:lpstr>  Tập đọc Nhớ lại buổi đầu đi học </vt:lpstr>
      <vt:lpstr>  Tập đọc Nhớ lại buổi đầu đi học </vt:lpstr>
      <vt:lpstr>  Tập đọc Nhớ lại buổi đầu đi học </vt:lpstr>
      <vt:lpstr>  Tập đọc Nhớ lại buổi đầu đi học </vt:lpstr>
      <vt:lpstr>   Tập đọc Nhớ lại buổi đầu đi học </vt:lpstr>
      <vt:lpstr>   Tập đọc Nhớ lại buổi đầu đi học </vt:lpstr>
      <vt:lpstr>   Tập đọc Nhớ lại buổi đầu đi học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KÍNH CHÀO CÁC THẦY CÔ VÀ CÁC EM HỌC SINH</dc:title>
  <dc:creator>Dung</dc:creator>
  <cp:lastModifiedBy>DELL</cp:lastModifiedBy>
  <cp:revision>89</cp:revision>
  <dcterms:created xsi:type="dcterms:W3CDTF">2017-09-25T10:38:31Z</dcterms:created>
  <dcterms:modified xsi:type="dcterms:W3CDTF">2021-10-12T15:10:18Z</dcterms:modified>
</cp:coreProperties>
</file>